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Для перемещения страницы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24DE74F-FE8C-4C38-B6CE-4C396A215D28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34F9E3C-1FDE-4D0B-8E13-19A005F93BA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F95B231-9318-4B99-8F23-2ABBADD5DE8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8BA56B8-02CF-4450-B924-F79B73FEB9E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8EBA6A7-C102-46F4-AB8F-277CED9A4E8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8E7568C-AC7B-4977-AF88-D41E20C75A7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0E6D8E5-5CD1-424E-8252-2023262377F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>
              <a:buNone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Для правки структуры щёлкните мышью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Второй уровень структуры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Третий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Четвёртый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0" descr="/mnt/data/a_modern_corporate_meeting_room_scene_wide_angle_batch_1.png"/>
          <p:cNvPicPr/>
          <p:nvPr/>
        </p:nvPicPr>
        <p:blipFill>
          <a:blip r:embed="rId1"/>
          <a:srcRect l="26409" t="0" r="26409" b="0"/>
          <a:stretch/>
        </p:blipFill>
        <p:spPr>
          <a:xfrm>
            <a:off x="6903720" y="567000"/>
            <a:ext cx="4736160" cy="565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Shape 0"/>
          <p:cNvSpPr/>
          <p:nvPr/>
        </p:nvSpPr>
        <p:spPr>
          <a:xfrm>
            <a:off x="6903720" y="567000"/>
            <a:ext cx="4736160" cy="5650560"/>
          </a:xfrm>
          <a:prstGeom prst="rect">
            <a:avLst/>
          </a:prstGeom>
          <a:noFill/>
          <a:ln w="12700">
            <a:solidFill>
              <a:srgbClr val="DCE5ED">
                <a:alpha val="9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Shape 1"/>
          <p:cNvSpPr/>
          <p:nvPr/>
        </p:nvSpPr>
        <p:spPr>
          <a:xfrm>
            <a:off x="0" y="0"/>
            <a:ext cx="164160" cy="685764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2"/>
          <p:cNvSpPr/>
          <p:nvPr/>
        </p:nvSpPr>
        <p:spPr>
          <a:xfrm>
            <a:off x="621720" y="685800"/>
            <a:ext cx="429732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176B9B"/>
                </a:solidFill>
                <a:effectLst/>
                <a:uFillTx/>
                <a:latin typeface="Aptos"/>
                <a:ea typeface="Aptos"/>
              </a:rPr>
              <a:t>CONSULTORÍA EMPRESARIAL</a:t>
            </a:r>
            <a:endParaRPr lang="ru-R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3"/>
          <p:cNvSpPr/>
          <p:nvPr/>
        </p:nvSpPr>
        <p:spPr>
          <a:xfrm>
            <a:off x="621720" y="1069920"/>
            <a:ext cx="5531760" cy="173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400" b="1" u="none" strike="noStrike">
                <a:solidFill>
                  <a:srgbClr val="0B1F33"/>
                </a:solidFill>
                <a:effectLst/>
                <a:uFillTx/>
                <a:latin typeface="Aptos Display"/>
                <a:ea typeface="Aptos Display"/>
              </a:rPr>
              <a:t>Ordenamos la empresa para que pueda crecer.</a:t>
            </a: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4"/>
          <p:cNvSpPr/>
          <p:nvPr/>
        </p:nvSpPr>
        <p:spPr>
          <a:xfrm>
            <a:off x="658440" y="2971800"/>
            <a:ext cx="53488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202832"/>
                </a:solidFill>
                <a:effectLst/>
                <a:uFillTx/>
                <a:latin typeface="Aptos"/>
                <a:ea typeface="Aptos"/>
              </a:rPr>
              <a:t>No empezamos vendiendo software. Primero encontramos dónde se pierde valor, dónde falta control y qué procesos deben cambiar.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5"/>
          <p:cNvSpPr/>
          <p:nvPr/>
        </p:nvSpPr>
        <p:spPr>
          <a:xfrm>
            <a:off x="658440" y="4316040"/>
            <a:ext cx="1416960" cy="4111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3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1440" tIns="1440" rIns="1440" bIns="144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Procesos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6"/>
          <p:cNvSpPr/>
          <p:nvPr/>
        </p:nvSpPr>
        <p:spPr>
          <a:xfrm>
            <a:off x="2221920" y="4316040"/>
            <a:ext cx="1416960" cy="4111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3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1440" tIns="1440" rIns="1440" bIns="144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Personas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7"/>
          <p:cNvSpPr/>
          <p:nvPr/>
        </p:nvSpPr>
        <p:spPr>
          <a:xfrm>
            <a:off x="3785760" y="4316040"/>
            <a:ext cx="1142640" cy="4111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3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1440" tIns="1440" rIns="1440" bIns="144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Datos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 8"/>
          <p:cNvSpPr/>
          <p:nvPr/>
        </p:nvSpPr>
        <p:spPr>
          <a:xfrm>
            <a:off x="5074920" y="4316040"/>
            <a:ext cx="1599840" cy="4111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3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1440" tIns="1440" rIns="1440" bIns="144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Tecnología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9"/>
          <p:cNvSpPr/>
          <p:nvPr/>
        </p:nvSpPr>
        <p:spPr>
          <a:xfrm>
            <a:off x="658440" y="5074920"/>
            <a:ext cx="5348880" cy="5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1" u="none" strike="noStrike">
                <a:solidFill>
                  <a:srgbClr val="176B9B"/>
                </a:solidFill>
                <a:effectLst/>
                <a:uFillTx/>
                <a:latin typeface="Aptos"/>
              </a:rPr>
              <a:t>Primero diagnóstico. Después soluciones. Finalmente implementación.</a:t>
            </a:r>
            <a:endParaRPr lang="ru-RU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0"/>
          <p:cNvSpPr/>
          <p:nvPr/>
        </p:nvSpPr>
        <p:spPr>
          <a:xfrm>
            <a:off x="502920" y="6428160"/>
            <a:ext cx="14770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F33"/>
                </a:solidFill>
                <a:effectLst/>
                <a:uFillTx/>
                <a:latin typeface="Aptos"/>
                <a:ea typeface="Aptos"/>
              </a:rPr>
              <a:t>AISARAY.com</a:t>
            </a:r>
            <a:endParaRPr lang="ru-R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1"/>
          <p:cNvSpPr/>
          <p:nvPr/>
        </p:nvSpPr>
        <p:spPr>
          <a:xfrm>
            <a:off x="8458200" y="6428160"/>
            <a:ext cx="32457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Consultoría · Procesos · Implementación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0" descr="/mnt/data/a_high_resolution_photorealistic_corporate_office_batch_3.png"/>
          <p:cNvPicPr/>
          <p:nvPr/>
        </p:nvPicPr>
        <p:blipFill>
          <a:blip r:embed="rId1"/>
          <a:srcRect l="26100" t="0" r="26100" b="0"/>
          <a:stretch/>
        </p:blipFill>
        <p:spPr>
          <a:xfrm>
            <a:off x="6720840" y="502920"/>
            <a:ext cx="4891680" cy="57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Shape 0"/>
          <p:cNvSpPr/>
          <p:nvPr/>
        </p:nvSpPr>
        <p:spPr>
          <a:xfrm>
            <a:off x="6720840" y="502920"/>
            <a:ext cx="4891680" cy="5760360"/>
          </a:xfrm>
          <a:prstGeom prst="rect">
            <a:avLst/>
          </a:prstGeom>
          <a:noFill/>
          <a:ln w="12700">
            <a:solidFill>
              <a:srgbClr val="DCE5ED">
                <a:alpha val="9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"/>
          <p:cNvSpPr/>
          <p:nvPr/>
        </p:nvSpPr>
        <p:spPr>
          <a:xfrm>
            <a:off x="594360" y="603360"/>
            <a:ext cx="420588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176B9B"/>
                </a:solidFill>
                <a:effectLst/>
                <a:uFillTx/>
                <a:latin typeface="Aptos"/>
                <a:ea typeface="Aptos"/>
              </a:rPr>
              <a:t>EL PROBLEMA REAL</a:t>
            </a:r>
            <a:endParaRPr lang="ru-R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2"/>
          <p:cNvSpPr/>
          <p:nvPr/>
        </p:nvSpPr>
        <p:spPr>
          <a:xfrm>
            <a:off x="594360" y="987480"/>
            <a:ext cx="5577480" cy="141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900" b="1" u="none" strike="noStrike">
                <a:solidFill>
                  <a:srgbClr val="0B1F33"/>
                </a:solidFill>
                <a:effectLst/>
                <a:uFillTx/>
                <a:latin typeface="Aptos Display"/>
                <a:ea typeface="Aptos Display"/>
              </a:rPr>
              <a:t>La empresa no siempre pierde por vender poco.</a:t>
            </a:r>
            <a:endParaRPr lang="ru-RU" sz="3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3"/>
          <p:cNvSpPr/>
          <p:nvPr/>
        </p:nvSpPr>
        <p:spPr>
          <a:xfrm>
            <a:off x="640080" y="2514600"/>
            <a:ext cx="5257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50" b="0" u="none" strike="noStrike">
                <a:solidFill>
                  <a:srgbClr val="617080"/>
                </a:solidFill>
                <a:effectLst/>
                <a:uFillTx/>
                <a:latin typeface="Aptos"/>
                <a:ea typeface="Aptos"/>
              </a:rPr>
              <a:t>Muchas veces pierde porque la operación no está diseñada para controlar, ejecutar y medir.</a:t>
            </a:r>
            <a:endParaRPr lang="ru-RU" sz="1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4"/>
          <p:cNvSpPr/>
          <p:nvPr/>
        </p:nvSpPr>
        <p:spPr>
          <a:xfrm>
            <a:off x="658440" y="349308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5"/>
          <p:cNvSpPr/>
          <p:nvPr/>
        </p:nvSpPr>
        <p:spPr>
          <a:xfrm>
            <a:off x="914400" y="3456360"/>
            <a:ext cx="49374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ventas que se enfrían por falta de seguimiento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6"/>
          <p:cNvSpPr/>
          <p:nvPr/>
        </p:nvSpPr>
        <p:spPr>
          <a:xfrm>
            <a:off x="658440" y="398664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7"/>
          <p:cNvSpPr/>
          <p:nvPr/>
        </p:nvSpPr>
        <p:spPr>
          <a:xfrm>
            <a:off x="914400" y="3950280"/>
            <a:ext cx="49374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1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información repartida entre WhatsApp, Excel y personas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8"/>
          <p:cNvSpPr/>
          <p:nvPr/>
        </p:nvSpPr>
        <p:spPr>
          <a:xfrm>
            <a:off x="658440" y="448056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9"/>
          <p:cNvSpPr/>
          <p:nvPr/>
        </p:nvSpPr>
        <p:spPr>
          <a:xfrm>
            <a:off x="914400" y="4443840"/>
            <a:ext cx="49374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errores, retrabajo y decisiones sin datos confiables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10"/>
          <p:cNvSpPr/>
          <p:nvPr/>
        </p:nvSpPr>
        <p:spPr>
          <a:xfrm>
            <a:off x="658440" y="497448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11"/>
          <p:cNvSpPr/>
          <p:nvPr/>
        </p:nvSpPr>
        <p:spPr>
          <a:xfrm>
            <a:off x="914400" y="4937760"/>
            <a:ext cx="49374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dependencia de empleados clave para tareas críticas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12"/>
          <p:cNvSpPr/>
          <p:nvPr/>
        </p:nvSpPr>
        <p:spPr>
          <a:xfrm>
            <a:off x="658440" y="546804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13"/>
          <p:cNvSpPr/>
          <p:nvPr/>
        </p:nvSpPr>
        <p:spPr>
          <a:xfrm>
            <a:off x="914400" y="5431680"/>
            <a:ext cx="493740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1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sistemas que existen, pero no sostienen el proceso real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4"/>
          <p:cNvSpPr/>
          <p:nvPr/>
        </p:nvSpPr>
        <p:spPr>
          <a:xfrm>
            <a:off x="502920" y="6428160"/>
            <a:ext cx="14770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F33"/>
                </a:solidFill>
                <a:effectLst/>
                <a:uFillTx/>
                <a:latin typeface="Aptos"/>
                <a:ea typeface="Aptos"/>
              </a:rPr>
              <a:t>AISARAY.com</a:t>
            </a:r>
            <a:endParaRPr lang="ru-R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5"/>
          <p:cNvSpPr/>
          <p:nvPr/>
        </p:nvSpPr>
        <p:spPr>
          <a:xfrm>
            <a:off x="8458200" y="6428160"/>
            <a:ext cx="32457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Consultoría · Procesos · Implementación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0" descr="/mnt/data/a_modern_corporate_meeting_room_office_scene_wi_batch_2.png"/>
          <p:cNvPicPr/>
          <p:nvPr/>
        </p:nvPicPr>
        <p:blipFill>
          <a:blip r:embed="rId1"/>
          <a:srcRect l="24719" t="0" r="24719" b="0"/>
          <a:stretch/>
        </p:blipFill>
        <p:spPr>
          <a:xfrm>
            <a:off x="567000" y="658440"/>
            <a:ext cx="4845960" cy="5394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Shape 0"/>
          <p:cNvSpPr/>
          <p:nvPr/>
        </p:nvSpPr>
        <p:spPr>
          <a:xfrm>
            <a:off x="567000" y="658440"/>
            <a:ext cx="4845960" cy="5394600"/>
          </a:xfrm>
          <a:prstGeom prst="rect">
            <a:avLst/>
          </a:prstGeom>
          <a:noFill/>
          <a:ln w="12700">
            <a:solidFill>
              <a:srgbClr val="DCE5ED">
                <a:alpha val="9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"/>
          <p:cNvSpPr/>
          <p:nvPr/>
        </p:nvSpPr>
        <p:spPr>
          <a:xfrm>
            <a:off x="5833800" y="685800"/>
            <a:ext cx="475452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176B9B"/>
                </a:solidFill>
                <a:effectLst/>
                <a:uFillTx/>
                <a:latin typeface="Aptos"/>
                <a:ea typeface="Aptos"/>
              </a:rPr>
              <a:t>NUESTRO ENFOQUE</a:t>
            </a:r>
            <a:endParaRPr lang="ru-R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2"/>
          <p:cNvSpPr/>
          <p:nvPr/>
        </p:nvSpPr>
        <p:spPr>
          <a:xfrm>
            <a:off x="5833800" y="1051560"/>
            <a:ext cx="534888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0B1F33"/>
                </a:solidFill>
                <a:effectLst/>
                <a:uFillTx/>
                <a:latin typeface="Aptos Display"/>
                <a:ea typeface="Aptos Display"/>
              </a:rPr>
              <a:t>No cargamos al cliente con preguntas. Observamos la operación.</a:t>
            </a:r>
            <a:endParaRPr lang="ru-RU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3"/>
          <p:cNvSpPr/>
          <p:nvPr/>
        </p:nvSpPr>
        <p:spPr>
          <a:xfrm>
            <a:off x="5852160" y="2532960"/>
            <a:ext cx="516600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617080"/>
                </a:solidFill>
                <a:effectLst/>
                <a:uFillTx/>
                <a:latin typeface="Aptos"/>
                <a:ea typeface="Aptos"/>
              </a:rPr>
              <a:t>Nuestro trabajo es transformar el problema en una decisión clara: qué cambiar, por qué y cómo implementarlo.</a:t>
            </a:r>
            <a:endParaRPr lang="ru-RU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4"/>
          <p:cNvSpPr/>
          <p:nvPr/>
        </p:nvSpPr>
        <p:spPr>
          <a:xfrm>
            <a:off x="5870520" y="3474720"/>
            <a:ext cx="411120" cy="411120"/>
          </a:xfrm>
          <a:prstGeom prst="rect">
            <a:avLst/>
          </a:prstGeom>
          <a:solidFill>
            <a:srgbClr val="176B9B"/>
          </a:solidFill>
          <a:ln w="0">
            <a:solidFill>
              <a:srgbClr val="176B9B"/>
            </a:solidFill>
          </a:ln>
        </p:spPr>
        <p:style>
          <a:lnRef idx="0"/>
          <a:fillRef idx="0"/>
          <a:effectRef idx="0"/>
          <a:fontRef idx="minor"/>
        </p:style>
        <p:txBody>
          <a:bodyPr lIns="1080" tIns="1080" rIns="1080" bIns="108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1</a:t>
            </a:r>
            <a:endParaRPr lang="ru-RU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5"/>
          <p:cNvSpPr/>
          <p:nvPr/>
        </p:nvSpPr>
        <p:spPr>
          <a:xfrm>
            <a:off x="6437520" y="3483720"/>
            <a:ext cx="4416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Miramos cómo se trabaja</a:t>
            </a:r>
            <a:endParaRPr lang="ru-RU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6"/>
          <p:cNvSpPr/>
          <p:nvPr/>
        </p:nvSpPr>
        <p:spPr>
          <a:xfrm>
            <a:off x="6437520" y="3785760"/>
            <a:ext cx="4416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reuniones, documentos, sistemas, rutas reales</a:t>
            </a:r>
            <a:endParaRPr lang="ru-RU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 7"/>
          <p:cNvSpPr/>
          <p:nvPr/>
        </p:nvSpPr>
        <p:spPr>
          <a:xfrm>
            <a:off x="5870520" y="4343400"/>
            <a:ext cx="411120" cy="411120"/>
          </a:xfrm>
          <a:prstGeom prst="rect">
            <a:avLst/>
          </a:prstGeom>
          <a:solidFill>
            <a:srgbClr val="19B5C5"/>
          </a:solidFill>
          <a:ln w="0">
            <a:solidFill>
              <a:srgbClr val="19B5C5"/>
            </a:solidFill>
          </a:ln>
        </p:spPr>
        <p:style>
          <a:lnRef idx="0"/>
          <a:fillRef idx="0"/>
          <a:effectRef idx="0"/>
          <a:fontRef idx="minor"/>
        </p:style>
        <p:txBody>
          <a:bodyPr lIns="1080" tIns="1080" rIns="1080" bIns="108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ru-RU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8"/>
          <p:cNvSpPr/>
          <p:nvPr/>
        </p:nvSpPr>
        <p:spPr>
          <a:xfrm>
            <a:off x="6437520" y="4352400"/>
            <a:ext cx="4416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Detectamos pérdidas</a:t>
            </a:r>
            <a:endParaRPr lang="ru-RU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9"/>
          <p:cNvSpPr/>
          <p:nvPr/>
        </p:nvSpPr>
        <p:spPr>
          <a:xfrm>
            <a:off x="6437520" y="4654440"/>
            <a:ext cx="4416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tiempo, dinero, errores, oportunidades no capturadas</a:t>
            </a:r>
            <a:endParaRPr lang="ru-RU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10"/>
          <p:cNvSpPr/>
          <p:nvPr/>
        </p:nvSpPr>
        <p:spPr>
          <a:xfrm>
            <a:off x="5870520" y="5212080"/>
            <a:ext cx="411120" cy="411120"/>
          </a:xfrm>
          <a:prstGeom prst="rect">
            <a:avLst/>
          </a:prstGeom>
          <a:solidFill>
            <a:srgbClr val="176B9B"/>
          </a:solidFill>
          <a:ln w="0">
            <a:solidFill>
              <a:srgbClr val="176B9B"/>
            </a:solidFill>
          </a:ln>
        </p:spPr>
        <p:style>
          <a:lnRef idx="0"/>
          <a:fillRef idx="0"/>
          <a:effectRef idx="0"/>
          <a:fontRef idx="minor"/>
        </p:style>
        <p:txBody>
          <a:bodyPr lIns="1080" tIns="1080" rIns="1080" bIns="108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ru-RU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1"/>
          <p:cNvSpPr/>
          <p:nvPr/>
        </p:nvSpPr>
        <p:spPr>
          <a:xfrm>
            <a:off x="6437520" y="5221080"/>
            <a:ext cx="45075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Proponemos y acompañamos</a:t>
            </a:r>
            <a:endParaRPr lang="ru-RU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12"/>
          <p:cNvSpPr/>
          <p:nvPr/>
        </p:nvSpPr>
        <p:spPr>
          <a:xfrm>
            <a:off x="6437520" y="5523120"/>
            <a:ext cx="4507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8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procesos, responsables, capacitación, control e implementación</a:t>
            </a:r>
            <a:endParaRPr lang="ru-RU" sz="11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13"/>
          <p:cNvSpPr/>
          <p:nvPr/>
        </p:nvSpPr>
        <p:spPr>
          <a:xfrm>
            <a:off x="502920" y="6428160"/>
            <a:ext cx="12970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F33"/>
                </a:solidFill>
                <a:effectLst/>
                <a:uFillTx/>
                <a:latin typeface="Aptos"/>
                <a:ea typeface="Aptos"/>
              </a:rPr>
              <a:t>AISARAY.com</a:t>
            </a:r>
            <a:endParaRPr lang="ru-R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14"/>
          <p:cNvSpPr/>
          <p:nvPr/>
        </p:nvSpPr>
        <p:spPr>
          <a:xfrm>
            <a:off x="8458200" y="6428160"/>
            <a:ext cx="32457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Consultoría · Procesos · Implementación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B1F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0"/>
          <p:cNvSpPr/>
          <p:nvPr/>
        </p:nvSpPr>
        <p:spPr>
          <a:xfrm>
            <a:off x="603360" y="594360"/>
            <a:ext cx="429732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19B5C5"/>
                </a:solidFill>
                <a:effectLst/>
                <a:uFillTx/>
                <a:latin typeface="Aptos"/>
                <a:ea typeface="Aptos"/>
              </a:rPr>
              <a:t>DÓNDE BUSCAMOS VALOR</a:t>
            </a:r>
            <a:endParaRPr lang="ru-RU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1"/>
          <p:cNvSpPr/>
          <p:nvPr/>
        </p:nvSpPr>
        <p:spPr>
          <a:xfrm>
            <a:off x="603360" y="960120"/>
            <a:ext cx="658332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Aptos Display"/>
                <a:ea typeface="Aptos Display"/>
              </a:rPr>
              <a:t>Mostramos dónde no se gana, no se cobra o se pierde.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2"/>
          <p:cNvSpPr/>
          <p:nvPr/>
        </p:nvSpPr>
        <p:spPr>
          <a:xfrm>
            <a:off x="621720" y="2267640"/>
            <a:ext cx="589752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CFE8EF"/>
                </a:solidFill>
                <a:effectLst/>
                <a:uFillTx/>
                <a:latin typeface="Aptos"/>
                <a:ea typeface="Aptos"/>
              </a:rPr>
              <a:t>No proponemos “invertir más en marketing” como primera respuesta. Primero encontramos fugas dentro del negocio.</a:t>
            </a:r>
            <a:endParaRPr lang="ru-RU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Text 3"/>
          <p:cNvSpPr/>
          <p:nvPr/>
        </p:nvSpPr>
        <p:spPr>
          <a:xfrm>
            <a:off x="713160" y="3675960"/>
            <a:ext cx="1416960" cy="7495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7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720" tIns="720" r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Leads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se pierden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4"/>
          <p:cNvSpPr/>
          <p:nvPr/>
        </p:nvSpPr>
        <p:spPr>
          <a:xfrm>
            <a:off x="2185200" y="4050720"/>
            <a:ext cx="329400" cy="360"/>
          </a:xfrm>
          <a:prstGeom prst="line">
            <a:avLst/>
          </a:prstGeom>
          <a:ln w="15875">
            <a:solidFill>
              <a:srgbClr val="19B5C5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5"/>
          <p:cNvSpPr/>
          <p:nvPr/>
        </p:nvSpPr>
        <p:spPr>
          <a:xfrm>
            <a:off x="2569320" y="3675960"/>
            <a:ext cx="1416960" cy="7495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7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720" tIns="720" r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Ventas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sin seguimiento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6"/>
          <p:cNvSpPr/>
          <p:nvPr/>
        </p:nvSpPr>
        <p:spPr>
          <a:xfrm>
            <a:off x="4041360" y="4050720"/>
            <a:ext cx="329400" cy="360"/>
          </a:xfrm>
          <a:prstGeom prst="line">
            <a:avLst/>
          </a:prstGeom>
          <a:ln w="15875">
            <a:solidFill>
              <a:srgbClr val="19B5C5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7"/>
          <p:cNvSpPr/>
          <p:nvPr/>
        </p:nvSpPr>
        <p:spPr>
          <a:xfrm>
            <a:off x="4425840" y="3675960"/>
            <a:ext cx="1416960" cy="749520"/>
          </a:xfrm>
          <a:prstGeom prst="rect">
            <a:avLst/>
          </a:prstGeom>
          <a:solidFill>
            <a:srgbClr val="FFFFFF"/>
          </a:solidFill>
          <a:ln w="0">
            <a:solidFill>
              <a:srgbClr val="19B5C5">
                <a:alpha val="7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720" tIns="720" r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Entrega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lenta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8"/>
          <p:cNvSpPr/>
          <p:nvPr/>
        </p:nvSpPr>
        <p:spPr>
          <a:xfrm>
            <a:off x="5897880" y="4050720"/>
            <a:ext cx="329040" cy="360"/>
          </a:xfrm>
          <a:prstGeom prst="line">
            <a:avLst/>
          </a:prstGeom>
          <a:ln w="15875">
            <a:solidFill>
              <a:srgbClr val="19B5C5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9"/>
          <p:cNvSpPr/>
          <p:nvPr/>
        </p:nvSpPr>
        <p:spPr>
          <a:xfrm>
            <a:off x="6282000" y="3675960"/>
            <a:ext cx="1416960" cy="749520"/>
          </a:xfrm>
          <a:prstGeom prst="rect">
            <a:avLst/>
          </a:prstGeom>
          <a:solidFill>
            <a:srgbClr val="E9F4F7"/>
          </a:solidFill>
          <a:ln w="0">
            <a:solidFill>
              <a:srgbClr val="19B5C5">
                <a:alpha val="7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720" tIns="720" r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Cobro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tardío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10"/>
          <p:cNvSpPr/>
          <p:nvPr/>
        </p:nvSpPr>
        <p:spPr>
          <a:xfrm>
            <a:off x="7754040" y="4050720"/>
            <a:ext cx="329040" cy="360"/>
          </a:xfrm>
          <a:prstGeom prst="line">
            <a:avLst/>
          </a:prstGeom>
          <a:ln w="15875">
            <a:solidFill>
              <a:srgbClr val="19B5C5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1"/>
          <p:cNvSpPr/>
          <p:nvPr/>
        </p:nvSpPr>
        <p:spPr>
          <a:xfrm>
            <a:off x="8138160" y="3675960"/>
            <a:ext cx="1416960" cy="749520"/>
          </a:xfrm>
          <a:prstGeom prst="rect">
            <a:avLst/>
          </a:prstGeom>
          <a:solidFill>
            <a:srgbClr val="FFFFFF"/>
          </a:solidFill>
          <a:ln w="0">
            <a:solidFill>
              <a:srgbClr val="19B5C5">
                <a:alpha val="7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720" tIns="720" r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Datos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incompletos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Shape 12"/>
          <p:cNvSpPr/>
          <p:nvPr/>
        </p:nvSpPr>
        <p:spPr>
          <a:xfrm>
            <a:off x="9610200" y="4050720"/>
            <a:ext cx="329040" cy="360"/>
          </a:xfrm>
          <a:prstGeom prst="line">
            <a:avLst/>
          </a:prstGeom>
          <a:ln w="15875">
            <a:solidFill>
              <a:srgbClr val="19B5C5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13"/>
          <p:cNvSpPr/>
          <p:nvPr/>
        </p:nvSpPr>
        <p:spPr>
          <a:xfrm>
            <a:off x="9994320" y="3675960"/>
            <a:ext cx="1416960" cy="749520"/>
          </a:xfrm>
          <a:prstGeom prst="rect">
            <a:avLst/>
          </a:prstGeom>
          <a:solidFill>
            <a:srgbClr val="FFFFFF"/>
          </a:solidFill>
          <a:ln w="0">
            <a:solidFill>
              <a:srgbClr val="19B5C5">
                <a:alpha val="70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720" tIns="720" rIns="720" bIns="720" anchor="ctr">
            <a:norm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Gestión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ciega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14"/>
          <p:cNvSpPr/>
          <p:nvPr/>
        </p:nvSpPr>
        <p:spPr>
          <a:xfrm>
            <a:off x="777240" y="5102280"/>
            <a:ext cx="201132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↓</a:t>
            </a:r>
            <a:endParaRPr lang="ru-RU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15"/>
          <p:cNvSpPr/>
          <p:nvPr/>
        </p:nvSpPr>
        <p:spPr>
          <a:xfrm>
            <a:off x="777240" y="548640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menos fugas operativas</a:t>
            </a:r>
            <a:endParaRPr lang="ru-RU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6"/>
          <p:cNvSpPr/>
          <p:nvPr/>
        </p:nvSpPr>
        <p:spPr>
          <a:xfrm>
            <a:off x="2926080" y="5102280"/>
            <a:ext cx="201132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↑</a:t>
            </a:r>
            <a:endParaRPr lang="ru-RU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7"/>
          <p:cNvSpPr/>
          <p:nvPr/>
        </p:nvSpPr>
        <p:spPr>
          <a:xfrm>
            <a:off x="2926080" y="548640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más control ejecutivo</a:t>
            </a:r>
            <a:endParaRPr lang="ru-RU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18"/>
          <p:cNvSpPr/>
          <p:nvPr/>
        </p:nvSpPr>
        <p:spPr>
          <a:xfrm>
            <a:off x="5074920" y="5102280"/>
            <a:ext cx="201132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✓</a:t>
            </a:r>
            <a:endParaRPr lang="ru-RU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19"/>
          <p:cNvSpPr/>
          <p:nvPr/>
        </p:nvSpPr>
        <p:spPr>
          <a:xfrm>
            <a:off x="5074920" y="548640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mejor ejecución diaria</a:t>
            </a:r>
            <a:endParaRPr lang="ru-RU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20"/>
          <p:cNvSpPr/>
          <p:nvPr/>
        </p:nvSpPr>
        <p:spPr>
          <a:xfrm>
            <a:off x="7223760" y="5102280"/>
            <a:ext cx="201132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ROI</a:t>
            </a:r>
            <a:endParaRPr lang="ru-RU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1"/>
          <p:cNvSpPr/>
          <p:nvPr/>
        </p:nvSpPr>
        <p:spPr>
          <a:xfrm>
            <a:off x="7223760" y="5486400"/>
            <a:ext cx="20113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F33"/>
                </a:solidFill>
                <a:effectLst/>
                <a:uFillTx/>
                <a:latin typeface="Aptos"/>
              </a:rPr>
              <a:t>cambios con prioridad</a:t>
            </a:r>
            <a:endParaRPr lang="ru-RU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2"/>
          <p:cNvSpPr/>
          <p:nvPr/>
        </p:nvSpPr>
        <p:spPr>
          <a:xfrm>
            <a:off x="502920" y="6428160"/>
            <a:ext cx="12970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AISARAY.com</a:t>
            </a:r>
            <a:endParaRPr lang="ru-RU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23"/>
          <p:cNvSpPr/>
          <p:nvPr/>
        </p:nvSpPr>
        <p:spPr>
          <a:xfrm>
            <a:off x="8458200" y="6428160"/>
            <a:ext cx="32457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CFE8EF"/>
                </a:solidFill>
                <a:effectLst/>
                <a:uFillTx/>
                <a:latin typeface="Aptos"/>
              </a:rPr>
              <a:t>Consultoría · Procesos · Implementación</a:t>
            </a:r>
            <a:endParaRPr lang="ru-RU" sz="8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0" descr="/mnt/data/a_modern_corporate_meeting_training_scene_in_a_bri_batch_4.png"/>
          <p:cNvPicPr/>
          <p:nvPr/>
        </p:nvPicPr>
        <p:blipFill>
          <a:blip r:embed="rId1"/>
          <a:srcRect l="24183" t="0" r="24183" b="0"/>
          <a:stretch/>
        </p:blipFill>
        <p:spPr>
          <a:xfrm>
            <a:off x="6492240" y="567000"/>
            <a:ext cx="5074560" cy="553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Shape 0"/>
          <p:cNvSpPr/>
          <p:nvPr/>
        </p:nvSpPr>
        <p:spPr>
          <a:xfrm>
            <a:off x="6492240" y="567000"/>
            <a:ext cx="5074560" cy="5531760"/>
          </a:xfrm>
          <a:prstGeom prst="rect">
            <a:avLst/>
          </a:prstGeom>
          <a:noFill/>
          <a:ln w="12700">
            <a:solidFill>
              <a:srgbClr val="DCE5ED">
                <a:alpha val="9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"/>
          <p:cNvSpPr/>
          <p:nvPr/>
        </p:nvSpPr>
        <p:spPr>
          <a:xfrm>
            <a:off x="621720" y="685800"/>
            <a:ext cx="475452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176B9B"/>
                </a:solidFill>
                <a:effectLst/>
                <a:uFillTx/>
                <a:latin typeface="Aptos"/>
                <a:ea typeface="Aptos"/>
              </a:rPr>
              <a:t>SOLUCIÓN INTEGRAL</a:t>
            </a:r>
            <a:endParaRPr lang="ru-R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2"/>
          <p:cNvSpPr/>
          <p:nvPr/>
        </p:nvSpPr>
        <p:spPr>
          <a:xfrm>
            <a:off x="621720" y="1042560"/>
            <a:ext cx="5486040" cy="15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0B1F33"/>
                </a:solidFill>
                <a:effectLst/>
                <a:uFillTx/>
                <a:latin typeface="Aptos Display"/>
                <a:ea typeface="Aptos Display"/>
              </a:rPr>
              <a:t>No todo se resuelve con IT. A veces hay que cambiar cómo trabaja la gente.</a:t>
            </a:r>
            <a:endParaRPr lang="ru-RU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3"/>
          <p:cNvSpPr/>
          <p:nvPr/>
        </p:nvSpPr>
        <p:spPr>
          <a:xfrm>
            <a:off x="658440" y="2834640"/>
            <a:ext cx="51386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617080"/>
                </a:solidFill>
                <a:effectLst/>
                <a:uFillTx/>
                <a:latin typeface="Aptos"/>
                <a:ea typeface="Aptos"/>
              </a:rPr>
              <a:t>Diseñamos procesos, responsabilidades y controles. Capacitamos al personal y automatizamos solo lo que realmente mejora el resultado.</a:t>
            </a:r>
            <a:endParaRPr lang="ru-RU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4"/>
          <p:cNvSpPr/>
          <p:nvPr/>
        </p:nvSpPr>
        <p:spPr>
          <a:xfrm>
            <a:off x="658440" y="396864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5"/>
          <p:cNvSpPr/>
          <p:nvPr/>
        </p:nvSpPr>
        <p:spPr>
          <a:xfrm>
            <a:off x="914400" y="3931920"/>
            <a:ext cx="47545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procesos claros y documentados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6"/>
          <p:cNvSpPr/>
          <p:nvPr/>
        </p:nvSpPr>
        <p:spPr>
          <a:xfrm>
            <a:off x="658440" y="442584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7"/>
          <p:cNvSpPr/>
          <p:nvPr/>
        </p:nvSpPr>
        <p:spPr>
          <a:xfrm>
            <a:off x="914400" y="4389120"/>
            <a:ext cx="47545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roles, responsables y reglas de decisión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8"/>
          <p:cNvSpPr/>
          <p:nvPr/>
        </p:nvSpPr>
        <p:spPr>
          <a:xfrm>
            <a:off x="658440" y="488304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9"/>
          <p:cNvSpPr/>
          <p:nvPr/>
        </p:nvSpPr>
        <p:spPr>
          <a:xfrm>
            <a:off x="914400" y="4846320"/>
            <a:ext cx="47545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capacitación práctica para que el cambio funcione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0"/>
          <p:cNvSpPr/>
          <p:nvPr/>
        </p:nvSpPr>
        <p:spPr>
          <a:xfrm>
            <a:off x="658440" y="5340240"/>
            <a:ext cx="1641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●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11"/>
          <p:cNvSpPr/>
          <p:nvPr/>
        </p:nvSpPr>
        <p:spPr>
          <a:xfrm>
            <a:off x="914400" y="5303520"/>
            <a:ext cx="47545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indicadores, control y mejora continua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12"/>
          <p:cNvSpPr/>
          <p:nvPr/>
        </p:nvSpPr>
        <p:spPr>
          <a:xfrm>
            <a:off x="502920" y="6428160"/>
            <a:ext cx="12970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F33"/>
                </a:solidFill>
                <a:effectLst/>
                <a:uFillTx/>
                <a:latin typeface="Aptos"/>
                <a:ea typeface="Aptos"/>
              </a:rPr>
              <a:t>AISARAY.com</a:t>
            </a:r>
            <a:endParaRPr lang="ru-R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3"/>
          <p:cNvSpPr/>
          <p:nvPr/>
        </p:nvSpPr>
        <p:spPr>
          <a:xfrm>
            <a:off x="8458200" y="6428160"/>
            <a:ext cx="32457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Consultoría · Procesos · Implementación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 0" descr="/mnt/data/a_modern_corporate_meeting_room_scene_wide_angle_batch_1.png"/>
          <p:cNvPicPr/>
          <p:nvPr/>
        </p:nvPicPr>
        <p:blipFill>
          <a:blip r:embed="rId1"/>
          <a:srcRect l="25252" t="0" r="25252" b="0"/>
          <a:stretch/>
        </p:blipFill>
        <p:spPr>
          <a:xfrm>
            <a:off x="567000" y="567000"/>
            <a:ext cx="4864320" cy="553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Shape 0"/>
          <p:cNvSpPr/>
          <p:nvPr/>
        </p:nvSpPr>
        <p:spPr>
          <a:xfrm>
            <a:off x="567000" y="567000"/>
            <a:ext cx="4864320" cy="5531760"/>
          </a:xfrm>
          <a:prstGeom prst="rect">
            <a:avLst/>
          </a:prstGeom>
          <a:noFill/>
          <a:ln w="12700">
            <a:solidFill>
              <a:srgbClr val="DCE5ED">
                <a:alpha val="9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1"/>
          <p:cNvSpPr/>
          <p:nvPr/>
        </p:nvSpPr>
        <p:spPr>
          <a:xfrm>
            <a:off x="5870520" y="685800"/>
            <a:ext cx="411444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176B9B"/>
                </a:solidFill>
                <a:effectLst/>
                <a:uFillTx/>
                <a:latin typeface="Aptos"/>
                <a:ea typeface="Aptos"/>
              </a:rPr>
              <a:t>PRIMER PASO</a:t>
            </a:r>
            <a:endParaRPr lang="ru-RU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2"/>
          <p:cNvSpPr/>
          <p:nvPr/>
        </p:nvSpPr>
        <p:spPr>
          <a:xfrm>
            <a:off x="5870520" y="1051560"/>
            <a:ext cx="534888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500" b="1" u="none" strike="noStrike">
                <a:solidFill>
                  <a:srgbClr val="0B1F33"/>
                </a:solidFill>
                <a:effectLst/>
                <a:uFillTx/>
                <a:latin typeface="Aptos Display"/>
                <a:ea typeface="Aptos Display"/>
              </a:rPr>
              <a:t>Diagnóstico de Procesos: empezar pequeño, ver valor rápido.</a:t>
            </a:r>
            <a:endParaRPr lang="ru-RU" sz="3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3"/>
          <p:cNvSpPr/>
          <p:nvPr/>
        </p:nvSpPr>
        <p:spPr>
          <a:xfrm>
            <a:off x="5897880" y="2541960"/>
            <a:ext cx="507456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50" b="0" u="none" strike="noStrike">
                <a:solidFill>
                  <a:srgbClr val="617080"/>
                </a:solidFill>
                <a:effectLst/>
                <a:uFillTx/>
                <a:latin typeface="Aptos"/>
                <a:ea typeface="Aptos"/>
              </a:rPr>
              <a:t>Elegimos un proceso crítico y lo convertimos en un plan accionable de mejora.</a:t>
            </a:r>
            <a:endParaRPr lang="ru-RU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4"/>
          <p:cNvSpPr/>
          <p:nvPr/>
        </p:nvSpPr>
        <p:spPr>
          <a:xfrm>
            <a:off x="5897880" y="3429000"/>
            <a:ext cx="95976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AS-IS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5"/>
          <p:cNvSpPr/>
          <p:nvPr/>
        </p:nvSpPr>
        <p:spPr>
          <a:xfrm>
            <a:off x="6976800" y="3429000"/>
            <a:ext cx="3657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cómo funciona hoy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6"/>
          <p:cNvSpPr/>
          <p:nvPr/>
        </p:nvSpPr>
        <p:spPr>
          <a:xfrm>
            <a:off x="5897880" y="3886200"/>
            <a:ext cx="95976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Fugas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7"/>
          <p:cNvSpPr/>
          <p:nvPr/>
        </p:nvSpPr>
        <p:spPr>
          <a:xfrm>
            <a:off x="6976800" y="3886200"/>
            <a:ext cx="3657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dónde se pierde valor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8"/>
          <p:cNvSpPr/>
          <p:nvPr/>
        </p:nvSpPr>
        <p:spPr>
          <a:xfrm>
            <a:off x="5897880" y="4343400"/>
            <a:ext cx="95976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TO-BE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9"/>
          <p:cNvSpPr/>
          <p:nvPr/>
        </p:nvSpPr>
        <p:spPr>
          <a:xfrm>
            <a:off x="6976800" y="4343400"/>
            <a:ext cx="3657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cómo debería funcionar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10"/>
          <p:cNvSpPr/>
          <p:nvPr/>
        </p:nvSpPr>
        <p:spPr>
          <a:xfrm>
            <a:off x="5897880" y="4800600"/>
            <a:ext cx="95976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Plan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11"/>
          <p:cNvSpPr/>
          <p:nvPr/>
        </p:nvSpPr>
        <p:spPr>
          <a:xfrm>
            <a:off x="6976800" y="4800600"/>
            <a:ext cx="3657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procesos, capacitación e implementación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2"/>
          <p:cNvSpPr/>
          <p:nvPr/>
        </p:nvSpPr>
        <p:spPr>
          <a:xfrm>
            <a:off x="5897880" y="5257800"/>
            <a:ext cx="95976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9B5C5"/>
                </a:solidFill>
                <a:effectLst/>
                <a:uFillTx/>
                <a:latin typeface="Aptos"/>
              </a:rPr>
              <a:t>Piloto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13"/>
          <p:cNvSpPr/>
          <p:nvPr/>
        </p:nvSpPr>
        <p:spPr>
          <a:xfrm>
            <a:off x="6976800" y="5257800"/>
            <a:ext cx="3657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202832"/>
                </a:solidFill>
                <a:effectLst/>
                <a:uFillTx/>
                <a:latin typeface="Aptos"/>
              </a:rPr>
              <a:t>resultado medible antes de escalar</a:t>
            </a:r>
            <a:endParaRPr lang="ru-RU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14"/>
          <p:cNvSpPr/>
          <p:nvPr/>
        </p:nvSpPr>
        <p:spPr>
          <a:xfrm>
            <a:off x="5897880" y="5852160"/>
            <a:ext cx="5166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fontScale="85000" lnSpcReduction="1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20" b="1" u="none" strike="noStrike">
                <a:solidFill>
                  <a:srgbClr val="176B9B"/>
                </a:solidFill>
                <a:effectLst/>
                <a:uFillTx/>
                <a:latin typeface="Aptos"/>
              </a:rPr>
              <a:t>Resultado: una empresa más ordenada, controlable y preparada para crecer.</a:t>
            </a:r>
            <a:endParaRPr lang="ru-RU" sz="15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15"/>
          <p:cNvSpPr/>
          <p:nvPr/>
        </p:nvSpPr>
        <p:spPr>
          <a:xfrm>
            <a:off x="502920" y="6428160"/>
            <a:ext cx="12970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F33"/>
                </a:solidFill>
                <a:effectLst/>
                <a:uFillTx/>
                <a:latin typeface="Aptos"/>
                <a:ea typeface="Aptos"/>
              </a:rPr>
              <a:t>AISARAY.com</a:t>
            </a:r>
            <a:endParaRPr lang="ru-RU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16"/>
          <p:cNvSpPr/>
          <p:nvPr/>
        </p:nvSpPr>
        <p:spPr>
          <a:xfrm>
            <a:off x="8458200" y="6428160"/>
            <a:ext cx="32457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617080"/>
                </a:solidFill>
                <a:effectLst/>
                <a:uFillTx/>
                <a:latin typeface="Aptos"/>
              </a:rPr>
              <a:t>Consultoría · Procesos · Implementación</a:t>
            </a:r>
            <a:endParaRPr lang="ru-RU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LibreOffice/26.2.4.2$Windows_X86_64 LibreOffice_project/0229ac93fcf0d7cbc6376066c6f35021cef002dc</Application>
  <AppVersion>15.0000</AppVersion>
  <Words>0</Words>
  <Paragraphs>0</Paragraphs>
  <Company>AISARAY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2026-08-30T18:44:40Z</dcterms:created>
  <dc:creator>AISARAY</dc:creator>
  <dc:description/>
  <dc:language>ru-RU</dc:language>
  <cp:lastModifiedBy/>
  <dcterms:modified xsi:type="dcterms:W3CDTF">2026-08-30T21:54:22Z</dcterms:modified>
  <cp:revision>2</cp:revision>
  <dc:subject>Consultoría de procesos y transformación empresarial</dc:subject>
  <dc:title>AISARAY Business Consulting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On-screen Show (16:9)</vt:lpwstr>
  </property>
  <property fmtid="{D5CDD505-2E9C-101B-9397-08002B2CF9AE}" pid="4" name="Slides">
    <vt:i4>6</vt:i4>
  </property>
</Properties>
</file>